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76" r:id="rId8"/>
    <p:sldId id="273" r:id="rId9"/>
    <p:sldId id="274" r:id="rId10"/>
    <p:sldId id="275" r:id="rId11"/>
    <p:sldId id="262" r:id="rId12"/>
    <p:sldId id="264" r:id="rId13"/>
    <p:sldId id="265" r:id="rId14"/>
    <p:sldId id="271" r:id="rId15"/>
    <p:sldId id="266" r:id="rId16"/>
    <p:sldId id="267" r:id="rId17"/>
    <p:sldId id="268" r:id="rId18"/>
    <p:sldId id="270" r:id="rId19"/>
    <p:sldId id="272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1F0BD-43DF-72F3-9036-64D4470D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0BFAE5-CB55-5C39-EBE1-72F849CB6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860415-F11F-517E-0D4C-FFF331C8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FC553-B688-0708-A08B-CEE92606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BECE5-67AF-ABC2-8135-9B647EE2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92F06-8D06-5909-CBB7-14629341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42FE7E-5618-7415-C48A-21491EBC9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EFD7F-D81E-6ECE-5BF0-1D3F9B9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EAA1A9-8223-7D20-05E3-F7EB7765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5532EC-9C02-9451-C8DC-AA7017C4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8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1360CA-5561-CCAD-2358-6CB2D31AA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D1C024-87F1-E696-38C7-2D97F048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95437-7A8F-6025-BB8A-693222F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B5F5F-9321-4153-6815-D821B03D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BD46B-43C3-C534-26C6-C730EAE5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51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6AE09-9513-4624-588D-D38A7183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00CFF1-2AED-7F3A-4A04-9649275C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BF517-7ED0-9090-B67B-06CE0E71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D91261-E288-F6C5-F901-8908EDB9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A79DDD-67D8-CBC8-9DCA-6C39E09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57F4D-D664-5241-6921-A27E258F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89569-30F1-B8CB-97B1-D17C8ABE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825E7-15EF-5864-4E3B-560FD71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AA1C2-B7B7-567C-4DA0-944FA319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6D56C-2D87-5EB3-937B-3A513BDA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09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D339B-082F-7D46-33DC-71D4A9D3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18A3C-BD7E-0E6E-F81D-589F9C5C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B5C2B8-A2B7-9577-FBD7-68469C532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8223A5-CC33-D5D0-9FFA-8C925E7A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399DB-1729-4C81-C7CB-E729181A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9CACEC-352A-A7B1-F81B-6778D3C6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93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6D0F3-1590-BD4D-99AA-D4EE2AA2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B2051-41A6-BA08-2FB0-D63B4F91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E20192-D84E-13FB-5368-1528275D6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8D4C56-8666-3D50-5A55-D35067225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B46878-2BF6-4F19-CB05-C888274AE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C67FBD-3A71-392C-8A3D-9DA42C95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B578FC-D2BD-48C0-60B1-5BFAAA79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AA9B46-8665-566D-BD4F-E755645E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14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CDCC-7802-2BF9-9D31-CE0D5EE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D3DD1E-99D6-4987-CF6F-7EA938D1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E2C87C-5268-742B-055B-B7E2E77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9B2CE1-43A2-DA9C-6A2A-382FD6E8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19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617DD2-6388-B4F9-CC88-E04104AF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0979D8-F240-566B-7195-52142D35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74B3F7-2798-9443-5C85-34554E32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62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F0C47-094B-AA17-55D7-22D30E6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E5CBDA-77CB-134E-1BB9-84936204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9ABBA7-DE0A-BE77-0D9C-7E308912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EBE78-4A39-9ECA-B9F9-687128E8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A93DD-F0C6-20D3-6CE9-BE0E75E8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B65A3-900F-8936-4849-A9A0063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96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05BD5-3AD9-DE21-D9D4-A897086E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80B3D5-E24B-1440-A5B1-22A49F323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15EA06-1096-2FE0-450A-CE58D857C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1FC46F-ED21-7495-368D-19268AE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E278F4-3182-215A-C352-E899B98B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77A19B-381B-626F-BE5E-CD958E10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9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7E3B0-C2C6-2A2A-A534-40F7695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30CBE-9031-935B-BE9B-17EA81AF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A747C7-0445-54AC-CF5D-42C3F9C9F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A8D1AA-0FFD-4678-AC67-907EB79EDFD8}" type="datetimeFigureOut">
              <a:rPr lang="es-ES" smtClean="0"/>
              <a:t>11/07/2024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0D8A3-715D-D5BC-1837-401E6BB29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9894A-1645-247B-C057-7BE70A25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5106E-D7BC-4F31-89CF-57365EC981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8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sta desde el ala de un avión">
            <a:extLst>
              <a:ext uri="{FF2B5EF4-FFF2-40B4-BE49-F238E27FC236}">
                <a16:creationId xmlns:a16="http://schemas.microsoft.com/office/drawing/2014/main" id="{BB459ACB-2EE3-E48A-37D8-E5D37519D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2229" y="-170021"/>
            <a:ext cx="1219199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370" y="2617620"/>
            <a:ext cx="966331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645E6A-EBB8-0027-BDAF-C89BA5CB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 Plot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46D326-1937-494A-8DB6-738ECA09D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76" y="163839"/>
            <a:ext cx="4277360" cy="65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Freeform: Shape 51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AC3A53-B31E-BCD5-BCD4-E7AB253E3C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1979" y="1749968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Gridsearch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11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neighbors</a:t>
            </a: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 err="1">
                <a:latin typeface="Amasis MT Pro Black" panose="02040A04050005020304" pitchFamily="18" charset="0"/>
              </a:rPr>
              <a:t>D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masis MT Pro Black" panose="02040A04050005020304" pitchFamily="18" charset="0"/>
              </a:rPr>
              <a:t>istance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Utiliza la distancia inversa como peso, donde los vecinos más cercanos tienen más influencia en la predicción.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s-ES" altLang="es-ES" sz="2000" b="1" dirty="0">
              <a:latin typeface="Amasis MT Pro Black" panose="02040A040500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s-ES" altLang="es-ES" sz="2000" b="1" dirty="0">
                <a:latin typeface="Amasis MT Pro Black" panose="02040A04050005020304" pitchFamily="18" charset="0"/>
              </a:rPr>
              <a:t>M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anhattan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masis MT Pro Black" panose="02040A04050005020304" pitchFamily="18" charset="0"/>
              </a:rPr>
              <a:t>: Diferencia absoluta entre características</a:t>
            </a:r>
          </a:p>
        </p:txBody>
      </p:sp>
      <p:pic>
        <p:nvPicPr>
          <p:cNvPr id="5123" name="Picture 3" descr="Most Popular Distance Metrics Used in KNN and When to Use Them - KDnuggets">
            <a:extLst>
              <a:ext uri="{FF2B5EF4-FFF2-40B4-BE49-F238E27FC236}">
                <a16:creationId xmlns:a16="http://schemas.microsoft.com/office/drawing/2014/main" id="{DCC8D905-27B4-8819-0671-D46F23F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834400"/>
            <a:ext cx="4737650" cy="52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8EFCAB8B-358C-13ED-5E82-43AAB58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6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73" y="393380"/>
            <a:ext cx="7655427" cy="739881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/>
              <a:t>Metrica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" y="1133262"/>
            <a:ext cx="5598027" cy="393377"/>
          </a:xfrm>
        </p:spPr>
        <p:txBody>
          <a:bodyPr>
            <a:normAutofit/>
          </a:bodyPr>
          <a:lstStyle/>
          <a:p>
            <a:pPr algn="l"/>
            <a:endParaRPr lang="es-ES" sz="1600"/>
          </a:p>
        </p:txBody>
      </p:sp>
      <p:pic>
        <p:nvPicPr>
          <p:cNvPr id="7172" name="Picture 4" descr="MAPE vs MAE: Which Metric is Better? | by Lauren Gilbert | Trusted Data  Science @ Haleon | Medium">
            <a:extLst>
              <a:ext uri="{FF2B5EF4-FFF2-40B4-BE49-F238E27FC236}">
                <a16:creationId xmlns:a16="http://schemas.microsoft.com/office/drawing/2014/main" id="{118BC5E0-A0AC-9BE9-84AF-7DB9048E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134" y="2926081"/>
            <a:ext cx="6493732" cy="22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056ED-B054-BD30-E8F4-1310E11A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" b="311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1EFE6C7-5F6C-0F98-AD6F-E657624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AE5FCC-2E58-9F1A-0300-771313DD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1908406"/>
            <a:ext cx="5608830" cy="2930612"/>
          </a:xfrm>
          <a:prstGeom prst="rect">
            <a:avLst/>
          </a:prstGeom>
        </p:spPr>
      </p:pic>
      <p:pic>
        <p:nvPicPr>
          <p:cNvPr id="9218" name="Picture 2" descr="geeksforgeeks-practice · GitHub Topics · GitHub">
            <a:extLst>
              <a:ext uri="{FF2B5EF4-FFF2-40B4-BE49-F238E27FC236}">
                <a16:creationId xmlns:a16="http://schemas.microsoft.com/office/drawing/2014/main" id="{CE6A2B4E-4163-BA36-BF6C-012BC042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7" y="1726210"/>
            <a:ext cx="4692883" cy="32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dium's New Logo (2020)— Unfinished Ellipses Logomark | by Medium  Formatting | Blogging Guide | Medium">
            <a:extLst>
              <a:ext uri="{FF2B5EF4-FFF2-40B4-BE49-F238E27FC236}">
                <a16:creationId xmlns:a16="http://schemas.microsoft.com/office/drawing/2014/main" id="{797DD664-20EA-8F64-F604-0565FC81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33323"/>
            <a:ext cx="5291666" cy="27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AA444E-F492-C954-272B-6ABB3421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2033323"/>
            <a:ext cx="5949211" cy="25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758681-F97F-13FF-696E-DADD0079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17" y="1864648"/>
            <a:ext cx="5857244" cy="3212871"/>
          </a:xfrm>
          <a:prstGeom prst="rect">
            <a:avLst/>
          </a:prstGeom>
        </p:spPr>
      </p:pic>
      <p:pic>
        <p:nvPicPr>
          <p:cNvPr id="11266" name="Picture 2" descr="My Journey towards becoming a Kaggle Master | by Paras Varshney | Towards  Data Science">
            <a:extLst>
              <a:ext uri="{FF2B5EF4-FFF2-40B4-BE49-F238E27FC236}">
                <a16:creationId xmlns:a16="http://schemas.microsoft.com/office/drawing/2014/main" id="{835C2B00-700D-2C17-53D3-62A4BBA0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3" y="1696720"/>
            <a:ext cx="4507733" cy="3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Por que es  mejor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Transformaciones y precauciones necesarias para el tipo de dato</a:t>
            </a:r>
          </a:p>
          <a:p>
            <a:r>
              <a:rPr lang="es-ES" dirty="0"/>
              <a:t>Mejor calidad de datos debido a uso extensivo de API</a:t>
            </a:r>
          </a:p>
          <a:p>
            <a:r>
              <a:rPr lang="es-ES" dirty="0"/>
              <a:t>Mejor limpieza  y generalización de datos </a:t>
            </a:r>
          </a:p>
        </p:txBody>
      </p:sp>
    </p:spTree>
    <p:extLst>
      <p:ext uri="{BB962C8B-B14F-4D97-AF65-F5344CB8AC3E}">
        <p14:creationId xmlns:p14="http://schemas.microsoft.com/office/powerpoint/2010/main" val="222607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F037-12C6-958A-EB88-FB8E0FD5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547"/>
            <a:ext cx="9144000" cy="2387600"/>
          </a:xfrm>
        </p:spPr>
        <p:txBody>
          <a:bodyPr/>
          <a:lstStyle/>
          <a:p>
            <a:r>
              <a:rPr lang="es-ES" dirty="0"/>
              <a:t>Que mejorar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40BFA1-D42F-FDBF-C730-B26666C21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53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/>
              <a:t>Mayor cantidad de datos para poder captar la variable fecha mejor</a:t>
            </a:r>
          </a:p>
          <a:p>
            <a:r>
              <a:rPr lang="es-ES" dirty="0"/>
              <a:t>Obtener datos como tipo de asiento </a:t>
            </a:r>
          </a:p>
          <a:p>
            <a:r>
              <a:rPr lang="es-ES" dirty="0"/>
              <a:t>Utilización de redes neuronales </a:t>
            </a:r>
          </a:p>
        </p:txBody>
      </p:sp>
    </p:spTree>
    <p:extLst>
      <p:ext uri="{BB962C8B-B14F-4D97-AF65-F5344CB8AC3E}">
        <p14:creationId xmlns:p14="http://schemas.microsoft.com/office/powerpoint/2010/main" val="300058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ión en círculo rojo">
            <a:extLst>
              <a:ext uri="{FF2B5EF4-FFF2-40B4-BE49-F238E27FC236}">
                <a16:creationId xmlns:a16="http://schemas.microsoft.com/office/drawing/2014/main" id="{294EBE76-9E7F-4DF6-8947-A9CD98AEA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8" r="31237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E4696-C57A-51CB-19A3-315C0F3E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7" y="1500996"/>
            <a:ext cx="6961516" cy="3588589"/>
          </a:xfrm>
          <a:ln w="28575">
            <a:solidFill>
              <a:schemeClr val="accent1"/>
            </a:solidFill>
          </a:ln>
        </p:spPr>
        <p:txBody>
          <a:bodyPr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endParaRPr lang="es-ES" sz="2600" dirty="0"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sz="2600" dirty="0">
                <a:latin typeface="Arial Rounded MT Bold" panose="020F0704030504030204" pitchFamily="34" charset="0"/>
              </a:rPr>
              <a:t>Herramientas de búsqueda de viajes y agencias de viajes: Atraer más clientes con mejores ofertas.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Para viajeros: Tu asesor financiero de viajes personal. 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Ahorra dinero, elimina el estrés de comprar boletos</a:t>
            </a:r>
            <a:endParaRPr lang="es-ES" sz="2600" dirty="0">
              <a:latin typeface="Arial Rounded MT Bold" panose="020F0704030504030204" pitchFamily="34" charset="0"/>
            </a:endParaRP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4305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Modelo que se utilizo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80" y="2327675"/>
            <a:ext cx="7287335" cy="3760341"/>
          </a:xfrm>
          <a:ln w="28575"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endParaRPr lang="es-ES" sz="18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Funciona prediciendo el valor de un punto de datos basado en la mayoría de sus "vecinos" más cercanos en un espacio de características, determinado por la distancia entre puntos.</a:t>
            </a:r>
          </a:p>
          <a:p>
            <a:pPr marL="0" indent="0">
              <a:lnSpc>
                <a:spcPct val="160000"/>
              </a:lnSpc>
              <a:buNone/>
            </a:pPr>
            <a:endParaRPr lang="es-ES" sz="2900" dirty="0">
              <a:latin typeface="Arial Rounded MT Bold" panose="020F0704030504030204" pitchFamily="34" charset="0"/>
            </a:endParaRPr>
          </a:p>
          <a:p>
            <a:pPr>
              <a:lnSpc>
                <a:spcPct val="160000"/>
              </a:lnSpc>
            </a:pPr>
            <a:r>
              <a:rPr lang="es-ES" sz="2900" dirty="0">
                <a:latin typeface="Arial Rounded MT Bold" panose="020F0704030504030204" pitchFamily="34" charset="0"/>
              </a:rPr>
              <a:t>KNN es ideal para predecir precios de vuelos debido a su capacidad para considerar similitudes entre vuelos históricos y actuales en términos de características como ruta, temporada y aerolínea.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D2048E-34DA-637E-B74F-5102B37A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81" y="1586428"/>
            <a:ext cx="3780907" cy="28734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 sz="4800"/>
              <a:t>Colección de datos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782A5-BDFC-2AB0-92DC-E0120C24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96" y="2624618"/>
            <a:ext cx="4796318" cy="3293297"/>
          </a:xfr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s-ES" sz="2000" dirty="0">
                <a:latin typeface="Arial Rounded MT Bold" panose="020F0704030504030204" pitchFamily="34" charset="0"/>
              </a:rPr>
              <a:t>Usando Amadeus api para vuelos actuales</a:t>
            </a:r>
          </a:p>
          <a:p>
            <a:endParaRPr lang="es-ES" sz="2000" dirty="0">
              <a:latin typeface="Arial Rounded MT Bold" panose="020F0704030504030204" pitchFamily="34" charset="0"/>
            </a:endParaRPr>
          </a:p>
          <a:p>
            <a:r>
              <a:rPr lang="es-ES" sz="2000" dirty="0">
                <a:latin typeface="Arial Rounded MT Bold" panose="020F0704030504030204" pitchFamily="34" charset="0"/>
              </a:rPr>
              <a:t>Se consiguió fecha, hora, destino, origen, numero de paradas, duración, aerolínea y precio</a:t>
            </a:r>
          </a:p>
        </p:txBody>
      </p:sp>
      <p:pic>
        <p:nvPicPr>
          <p:cNvPr id="3074" name="Picture 2" descr="Download Amadeus CRS Logo in SVG Vector or PNG File Format - Logo.wine">
            <a:extLst>
              <a:ext uri="{FF2B5EF4-FFF2-40B4-BE49-F238E27FC236}">
                <a16:creationId xmlns:a16="http://schemas.microsoft.com/office/drawing/2014/main" id="{7A8F3041-A700-387C-5065-340E7F40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24618"/>
            <a:ext cx="5150277" cy="34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EDBD3B-6CA5-DD1F-7CDC-A6DF374D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333"/>
            <a:ext cx="9392421" cy="1330841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F5388F8-14EA-79AB-8FE7-A06987F4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8" y="2255508"/>
            <a:ext cx="5690191" cy="3391120"/>
          </a:xfrm>
          <a:ln w="254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Se sacaron  columnas </a:t>
            </a:r>
            <a:r>
              <a:rPr lang="es-ES" sz="2400" dirty="0" err="1">
                <a:latin typeface="Arial Rounded MT Bold" panose="020F0704030504030204" pitchFamily="34" charset="0"/>
              </a:rPr>
              <a:t>dummies</a:t>
            </a:r>
            <a:r>
              <a:rPr lang="es-ES" sz="2400" dirty="0">
                <a:latin typeface="Arial Rounded MT Bold" panose="020F0704030504030204" pitchFamily="34" charset="0"/>
              </a:rPr>
              <a:t> basados en la duración, continente, aerolínea y distancia.</a:t>
            </a:r>
          </a:p>
          <a:p>
            <a:endParaRPr lang="es-ES" sz="2400" dirty="0">
              <a:latin typeface="Arial Rounded MT Bold" panose="020F0704030504030204" pitchFamily="34" charset="0"/>
            </a:endParaRPr>
          </a:p>
          <a:p>
            <a:r>
              <a:rPr lang="es-ES" sz="2400" dirty="0">
                <a:latin typeface="Arial Rounded MT Bold" panose="020F0704030504030204" pitchFamily="34" charset="0"/>
              </a:rPr>
              <a:t>La estrategia fue conseguir la mayor cantidad de </a:t>
            </a:r>
            <a:r>
              <a:rPr lang="es-ES" sz="2400" dirty="0" err="1">
                <a:latin typeface="Arial Rounded MT Bold" panose="020F0704030504030204" pitchFamily="34" charset="0"/>
              </a:rPr>
              <a:t>features</a:t>
            </a:r>
            <a:r>
              <a:rPr lang="es-ES" sz="2400" dirty="0">
                <a:latin typeface="Arial Rounded MT Bold" panose="020F0704030504030204" pitchFamily="34" charset="0"/>
              </a:rPr>
              <a:t> posibles.</a:t>
            </a:r>
          </a:p>
          <a:p>
            <a:r>
              <a:rPr lang="es-ES" sz="2400" dirty="0">
                <a:latin typeface="Arial Rounded MT Bold" panose="020F0704030504030204" pitchFamily="34" charset="0"/>
              </a:rPr>
              <a:t>PCA</a:t>
            </a:r>
          </a:p>
        </p:txBody>
      </p:sp>
      <p:pic>
        <p:nvPicPr>
          <p:cNvPr id="2054" name="Picture 6" descr="Audios para Dummies">
            <a:extLst>
              <a:ext uri="{FF2B5EF4-FFF2-40B4-BE49-F238E27FC236}">
                <a16:creationId xmlns:a16="http://schemas.microsoft.com/office/drawing/2014/main" id="{D9435C20-78CF-6D9F-746D-8BB6303E7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65" y="2061836"/>
            <a:ext cx="45910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F892-50D6-53E4-9E64-0CFF1CB9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325563"/>
          </a:xfrm>
        </p:spPr>
        <p:txBody>
          <a:bodyPr/>
          <a:lstStyle/>
          <a:p>
            <a:r>
              <a:rPr lang="es-ES" dirty="0"/>
              <a:t>Transformación logarítmica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C3246-9296-CF1A-2706-CC8FF24D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 descr="Transformación de datos - Ciencia sin seso... locura doble">
            <a:extLst>
              <a:ext uri="{FF2B5EF4-FFF2-40B4-BE49-F238E27FC236}">
                <a16:creationId xmlns:a16="http://schemas.microsoft.com/office/drawing/2014/main" id="{E4D6FAB1-987B-B9A0-174E-59A2067B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27" y="1552575"/>
            <a:ext cx="810577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3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B7A0-D9E7-6E3D-7C64-9F5664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5A717-AB9C-C043-4D01-DFB42BC8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D84FB9-8A87-BC4B-DA2C-6E0296FF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66" y="328614"/>
            <a:ext cx="6602267" cy="58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7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26AE-7C0C-C410-5151-28E933F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antes de </a:t>
            </a:r>
            <a:r>
              <a:rPr lang="es-ES" sz="3200" dirty="0" err="1"/>
              <a:t>transformacion</a:t>
            </a:r>
            <a:endParaRPr lang="es-ES" sz="32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06C4EF-07E7-7E31-87F6-DFE7B6D6B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07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335842-41BD-E044-E35D-DB41E7D4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211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F8118-EE25-FE70-4C2B-235C5346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97" y="1138036"/>
            <a:ext cx="5341242" cy="1402470"/>
          </a:xfrm>
        </p:spPr>
        <p:txBody>
          <a:bodyPr anchor="t">
            <a:normAutofit/>
          </a:bodyPr>
          <a:lstStyle/>
          <a:p>
            <a:r>
              <a:rPr lang="es-ES" sz="3200" dirty="0"/>
              <a:t>Histograma de precio después de transformación logarítmica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270B13F-65E8-BED0-552D-4D806399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2" r="18764"/>
          <a:stretch/>
        </p:blipFill>
        <p:spPr>
          <a:xfrm>
            <a:off x="-1" y="10"/>
            <a:ext cx="5868558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381D20-39C2-AEAE-FBDD-86A8A4D9E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63817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261</Words>
  <Application>Microsoft Office PowerPoint</Application>
  <PresentationFormat>Panorámica</PresentationFormat>
  <Paragraphs>40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Amasis MT Pro Black</vt:lpstr>
      <vt:lpstr>Aptos</vt:lpstr>
      <vt:lpstr>Aptos Display</vt:lpstr>
      <vt:lpstr>Arial</vt:lpstr>
      <vt:lpstr>Arial Rounded MT Bold</vt:lpstr>
      <vt:lpstr>Tema de Office</vt:lpstr>
      <vt:lpstr>Presentación de PowerPoint</vt:lpstr>
      <vt:lpstr>Presentación de PowerPoint</vt:lpstr>
      <vt:lpstr>Modelo que se utilizo </vt:lpstr>
      <vt:lpstr>Colección de datos</vt:lpstr>
      <vt:lpstr> Feature engineering</vt:lpstr>
      <vt:lpstr>Transformación logarítmica</vt:lpstr>
      <vt:lpstr>Presentación de PowerPoint</vt:lpstr>
      <vt:lpstr>Histograma antes de transformacion</vt:lpstr>
      <vt:lpstr>Histograma de precio después de transformación logarítmica</vt:lpstr>
      <vt:lpstr>Box Plot</vt:lpstr>
      <vt:lpstr>Presentación de PowerPoint</vt:lpstr>
      <vt:lpstr>Metrica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 que es  mejor </vt:lpstr>
      <vt:lpstr>Que mejorar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Gines Lugo</dc:creator>
  <cp:lastModifiedBy>Sebastian Gines Lugo</cp:lastModifiedBy>
  <cp:revision>3</cp:revision>
  <dcterms:created xsi:type="dcterms:W3CDTF">2024-07-11T04:46:40Z</dcterms:created>
  <dcterms:modified xsi:type="dcterms:W3CDTF">2024-07-11T07:52:35Z</dcterms:modified>
</cp:coreProperties>
</file>